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319" r:id="rId4"/>
    <p:sldId id="318" r:id="rId5"/>
    <p:sldId id="295" r:id="rId6"/>
    <p:sldId id="258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15" r:id="rId17"/>
    <p:sldId id="317" r:id="rId18"/>
    <p:sldId id="31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0000"/>
    <a:srgbClr val="006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73" autoAdjust="0"/>
  </p:normalViewPr>
  <p:slideViewPr>
    <p:cSldViewPr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984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95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497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67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4649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618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6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51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C995727-840A-439D-BFDD-525B26DA34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506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4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7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4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69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0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2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1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58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4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Relationship Id="rId6" Type="http://schemas.openxmlformats.org/officeDocument/2006/relationships/hyperlink" Target="http://www.google.ru/imgres?q=%D0%BA%D0%B0%D1%80%D1%82%D0%B8%D0%BD%D0%BA%D0%B8+%D1%82%D0%B0%D1%82%D0%B0%D1%80%D1%81%D0%BA%D0%B8%D0%B5+%D0%B4%D0%BE%D0%BC%D0%B0&amp;um=1&amp;hl=ru&amp;newwindow=1&amp;sa=G&amp;rlz=1R2PRFA_ruRU411&amp;biw=1263&amp;bih=486&amp;tbs=isch:1&amp;tbnid=q_HBU7aZI2L-WM:&amp;imgrefurl=http://community.livejournal.com/arch_heritage/444810.html&amp;imgurl=http://i439.photobucket.com/albums/qq112/chur72/1-1.jpg&amp;zoom=1&amp;w=524&amp;h=800&amp;iact=hc&amp;vpx=382&amp;vpy=25&amp;dur=845&amp;hovh=278&amp;hovw=182&amp;tx=88&amp;ty=131&amp;ei=qxwnTcvrL9Cs8QPer4CEBw&amp;oei=qxwnTcvrL9Cs8QPer4CEBw&amp;esq=1&amp;page=1&amp;tbnh=117&amp;tbnw=68&amp;start=0&amp;ndsp=22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://img-fotki.yandex.ru/get/5/rushaniya2.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www.google.ru/imgres?q=%D0%BA%D0%B0%D1%80%D1%82%D0%B8%D0%BD%D0%BA%D0%B8+%D1%82%D0%B0%D1%82%D0%B0%D1%80%D1%81%D0%BA%D0%B8%D0%B5+%D0%B4%D0%BE%D0%BC%D0%B0&amp;um=1&amp;hl=ru&amp;newwindow=1&amp;sa=G&amp;rlz=1R2PRFA_ruRU411&amp;biw=1263&amp;bih=486&amp;tbs=isch:1&amp;tbnid=gC2pfbzJVMnAUM:&amp;imgrefurl=http://ymblanter.livejournal.com/2881.html&amp;imgurl=http://photos.streamphoto.ru/8/e/6/5df1b836e24bcf78a6fb43f74dd576e8.jpg&amp;zoom=1&amp;w=800&amp;h=600&amp;iact=hc&amp;vpx=178&amp;vpy=197&amp;dur=2124&amp;hovh=194&amp;hovw=259&amp;tx=173&amp;ty=127&amp;ei=Xh0nTePGHJGdOoC8sPYC&amp;oei=hxknTbPZBcql8QO10omFBw&amp;esq=28&amp;page=4&amp;tbnh=156&amp;tbnw=258&amp;start=46&amp;ndsp=10&amp;" TargetMode="Externa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hyperlink" Target="http://www.google.ru/imgres?q=%D0%BA%D0%B0%D1%80%D1%82%D0%B8%D0%BD%D0%BA%D0%B8+%D1%82%D0%B0%D1%82%D0%B0%D1%80%D1%81%D0%BA%D0%B8%D0%B9+%D0%B4%D0%B2%D0%BE%D1%80&amp;um=1&amp;hl=ru&amp;newwindow=1&amp;sa=X&amp;rlz=1R2PRFA_ruRU411&amp;biw=1263&amp;bih=486&amp;tbs=isch:1&amp;tbnid=5M20aznSiZfh4M:&amp;imgrefurl=http://www.skyscrapercity.com/showthread.php?t=940210&amp;page=2&amp;imgurl=http://i.uralweb.ru/albums/fotos/files/35f/o_35fc1be68e52543a7a6a5f56c181f58f.jpg&amp;zoom=1&amp;w=840&amp;h=630&amp;iact=hc&amp;vpx=398&amp;vpy=63&amp;dur=2488&amp;hovh=194&amp;hovw=259&amp;tx=127&amp;ty=128&amp;ei=EiAnTdO0GMuaOt7NuNoC&amp;oei=7h8nTfAmg5bxA_3blIIH&amp;esq=6&amp;page=1&amp;tbnh=110&amp;tbnw=147&amp;start=0&amp;ndsp=21" TargetMode="External"/><Relationship Id="rId4" Type="http://schemas.openxmlformats.org/officeDocument/2006/relationships/image" Target="../media/image7.jpeg"/><Relationship Id="rId9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1916832"/>
            <a:ext cx="7056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Художественные ремесла Республики Татарстан: роспись по дереву</a:t>
            </a: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  <a:p>
            <a:pPr algn="r"/>
            <a:r>
              <a:rPr lang="ru-RU" sz="2000" b="1" dirty="0">
                <a:solidFill>
                  <a:srgbClr val="FF0000"/>
                </a:solidFill>
              </a:rPr>
              <a:t>Ионова Е.В.,</a:t>
            </a:r>
          </a:p>
          <a:p>
            <a:pPr algn="r"/>
            <a:r>
              <a:rPr lang="ru-RU" sz="2000" b="1" dirty="0">
                <a:solidFill>
                  <a:srgbClr val="FF0000"/>
                </a:solidFill>
              </a:rPr>
              <a:t>педагог </a:t>
            </a:r>
            <a:r>
              <a:rPr lang="ru-RU" sz="2000" b="1" dirty="0" err="1">
                <a:solidFill>
                  <a:srgbClr val="FF0000"/>
                </a:solidFill>
              </a:rPr>
              <a:t>допобразования</a:t>
            </a:r>
            <a:endParaRPr lang="ru-RU" sz="2000" b="1" dirty="0">
              <a:solidFill>
                <a:srgbClr val="FF0000"/>
              </a:solidFill>
            </a:endParaRPr>
          </a:p>
          <a:p>
            <a:pPr algn="r"/>
            <a:r>
              <a:rPr lang="ru-RU" sz="2000" b="1" dirty="0">
                <a:solidFill>
                  <a:srgbClr val="FF0000"/>
                </a:solidFill>
              </a:rPr>
              <a:t>МБУДО «ЦДТ» Вахитовского района </a:t>
            </a:r>
            <a:r>
              <a:rPr lang="ru-RU" sz="2000" b="1" dirty="0" err="1">
                <a:solidFill>
                  <a:srgbClr val="FF0000"/>
                </a:solidFill>
              </a:rPr>
              <a:t>г.Казани</a:t>
            </a:r>
            <a:endParaRPr lang="ru-RU" sz="2000" b="1" dirty="0">
              <a:solidFill>
                <a:srgbClr val="FF0000"/>
              </a:solidFill>
            </a:endParaRPr>
          </a:p>
          <a:p>
            <a:pPr algn="r"/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2024 г. </a:t>
            </a:r>
            <a:endParaRPr lang="ru-RU" sz="2000" dirty="0">
              <a:solidFill>
                <a:srgbClr val="FF0000"/>
              </a:solidFill>
            </a:endParaRP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0046" y="6021288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0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39" y="5540374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64" y="5540375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476250"/>
            <a:ext cx="6923111" cy="649288"/>
          </a:xfrm>
        </p:spPr>
        <p:txBody>
          <a:bodyPr>
            <a:noAutofit/>
          </a:bodyPr>
          <a:lstStyle/>
          <a:p>
            <a:r>
              <a:rPr lang="ru-RU" altLang="ru-RU" sz="5400" b="1" u="sng" dirty="0" err="1">
                <a:solidFill>
                  <a:srgbClr val="0000FF"/>
                </a:solidFill>
              </a:rPr>
              <a:t>Фуад</a:t>
            </a:r>
            <a:r>
              <a:rPr lang="ru-RU" altLang="ru-RU" sz="5400" b="1" u="sng" dirty="0">
                <a:solidFill>
                  <a:srgbClr val="0000FF"/>
                </a:solidFill>
              </a:rPr>
              <a:t> Валеев 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рина Кабировна\Desktop\vale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8" y="1547813"/>
            <a:ext cx="3413489" cy="375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1700808"/>
            <a:ext cx="46085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первый в Поволжье доктор искусствоведения, один из основоположников татарского искусствознания. Автор монографий: Орнамент казанских татар. - Казань, 1969; Древнее и средневековое искусство Среднего Поволжья. - Йошкар-Ола, 1975; Архитектурно-декоративное искусство казанских татар (сельское жилище). - Йошкар-Ола, 1975; Народное декоративное искусство Татарстана. - Казань, 1984; Древнее искусство Татарии (с древнейших времен до середины XVI в.). - Казань, 1987 (соавтор - </a:t>
            </a:r>
            <a:r>
              <a:rPr lang="ru-RU" sz="1600" b="1" dirty="0" err="1"/>
              <a:t>Г.Ф.Валеева</a:t>
            </a:r>
            <a:r>
              <a:rPr lang="ru-RU" sz="1600" b="1" dirty="0"/>
              <a:t>-Сулейманова).</a:t>
            </a:r>
          </a:p>
        </p:txBody>
      </p:sp>
    </p:spTree>
    <p:extLst>
      <p:ext uri="{BB962C8B-B14F-4D97-AF65-F5344CB8AC3E}">
        <p14:creationId xmlns:p14="http://schemas.microsoft.com/office/powerpoint/2010/main" val="1126434848"/>
      </p:ext>
    </p:extLst>
  </p:cSld>
  <p:clrMapOvr>
    <a:masterClrMapping/>
  </p:clrMapOvr>
  <p:transition advTm="30966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476250"/>
            <a:ext cx="6635080" cy="649288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dirty="0">
                <a:solidFill>
                  <a:srgbClr val="0000FF"/>
                </a:solidFill>
              </a:rPr>
              <a:t>Татарская орнаментация</a:t>
            </a:r>
            <a:br>
              <a:rPr lang="ru-RU" altLang="ru-RU" sz="2800" b="1" u="sng" dirty="0">
                <a:solidFill>
                  <a:srgbClr val="0000FF"/>
                </a:solidFill>
              </a:rPr>
            </a:br>
            <a:r>
              <a:rPr lang="ru-RU" altLang="ru-RU" sz="2800" b="1" u="sng" dirty="0">
                <a:solidFill>
                  <a:srgbClr val="0000FF"/>
                </a:solidFill>
              </a:rPr>
              <a:t> резьбы  и росписи по дереву 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рина Кабировна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47813"/>
            <a:ext cx="3240360" cy="355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ина Кабировна\Desktop\tmb_wall-tom-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374" y="1976541"/>
            <a:ext cx="4406742" cy="275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204365"/>
      </p:ext>
    </p:extLst>
  </p:cSld>
  <p:clrMapOvr>
    <a:masterClrMapping/>
  </p:clrMapOvr>
  <p:transition advTm="30966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76250"/>
            <a:ext cx="6779096" cy="649288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dirty="0">
                <a:solidFill>
                  <a:srgbClr val="0000FF"/>
                </a:solidFill>
              </a:rPr>
              <a:t>Татарская орнаментация</a:t>
            </a:r>
            <a:br>
              <a:rPr lang="ru-RU" altLang="ru-RU" sz="2800" b="1" u="sng" dirty="0">
                <a:solidFill>
                  <a:srgbClr val="0000FF"/>
                </a:solidFill>
              </a:rPr>
            </a:br>
            <a:r>
              <a:rPr lang="ru-RU" altLang="ru-RU" sz="2800" b="1" u="sng" dirty="0">
                <a:solidFill>
                  <a:srgbClr val="0000FF"/>
                </a:solidFill>
              </a:rPr>
              <a:t> резьбы  и росписи по дереву 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рина Кабировна\Desktop\img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47156"/>
            <a:ext cx="352839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Ирина Кабировна\Desktop\img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01" y="2047156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355064"/>
      </p:ext>
    </p:extLst>
  </p:cSld>
  <p:clrMapOvr>
    <a:masterClrMapping/>
  </p:clrMapOvr>
  <p:transition advTm="30966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476250"/>
            <a:ext cx="6923112" cy="649288"/>
          </a:xfrm>
        </p:spPr>
        <p:txBody>
          <a:bodyPr>
            <a:normAutofit fontScale="90000"/>
          </a:bodyPr>
          <a:lstStyle/>
          <a:p>
            <a:r>
              <a:rPr lang="ru-RU" altLang="ru-RU" sz="2800" b="1" u="sng" dirty="0">
                <a:solidFill>
                  <a:srgbClr val="0000FF"/>
                </a:solidFill>
              </a:rPr>
              <a:t>Татарская орнаментация</a:t>
            </a:r>
            <a:br>
              <a:rPr lang="ru-RU" altLang="ru-RU" sz="2800" b="1" u="sng" dirty="0">
                <a:solidFill>
                  <a:srgbClr val="0000FF"/>
                </a:solidFill>
              </a:rPr>
            </a:br>
            <a:r>
              <a:rPr lang="ru-RU" altLang="ru-RU" sz="2800" b="1" u="sng" dirty="0">
                <a:solidFill>
                  <a:srgbClr val="0000FF"/>
                </a:solidFill>
              </a:rPr>
              <a:t> резьбы  и росписи по дереву 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Ирина Кабировна\Desktop\000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0" y="1665281"/>
            <a:ext cx="7308304" cy="360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130467"/>
      </p:ext>
    </p:extLst>
  </p:cSld>
  <p:clrMapOvr>
    <a:masterClrMapping/>
  </p:clrMapOvr>
  <p:transition advTm="30966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611" y="449262"/>
            <a:ext cx="7138987" cy="64928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u="sng" dirty="0">
                <a:solidFill>
                  <a:srgbClr val="0000FF"/>
                </a:solidFill>
              </a:rPr>
              <a:t>Татарская орнаментация</a:t>
            </a:r>
            <a:br>
              <a:rPr lang="ru-RU" altLang="ru-RU" sz="2800" b="1" u="sng" dirty="0">
                <a:solidFill>
                  <a:srgbClr val="0000FF"/>
                </a:solidFill>
              </a:rPr>
            </a:br>
            <a:r>
              <a:rPr lang="ru-RU" altLang="ru-RU" sz="2800" b="1" u="sng" dirty="0">
                <a:solidFill>
                  <a:srgbClr val="0000FF"/>
                </a:solidFill>
              </a:rPr>
              <a:t> резьбы  и росписи по дереву 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Ирина Кабировна\Desktop\61657aa37bc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5328592" cy="576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01003"/>
      </p:ext>
    </p:extLst>
  </p:cSld>
  <p:clrMapOvr>
    <a:masterClrMapping/>
  </p:clrMapOvr>
  <p:transition advTm="30966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257" y="589905"/>
            <a:ext cx="6589199" cy="6446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u="sng" dirty="0">
                <a:solidFill>
                  <a:schemeClr val="tx1"/>
                </a:solidFill>
              </a:rPr>
              <a:t>Практическая часть</a:t>
            </a:r>
            <a:br>
              <a:rPr lang="ru-RU" sz="1800" b="1" u="sng" dirty="0">
                <a:solidFill>
                  <a:schemeClr val="tx1"/>
                </a:solidFill>
              </a:rPr>
            </a:br>
            <a:br>
              <a:rPr lang="ru-RU" sz="1800" b="1" u="sng" dirty="0">
                <a:solidFill>
                  <a:schemeClr val="tx1"/>
                </a:solidFill>
              </a:rPr>
            </a:br>
            <a:r>
              <a:rPr lang="ru-RU" sz="1800" b="1" u="sng" dirty="0">
                <a:solidFill>
                  <a:schemeClr val="tx1"/>
                </a:solidFill>
              </a:rPr>
              <a:t> </a:t>
            </a:r>
            <a:r>
              <a:rPr lang="ru-RU" sz="1800" b="1" u="sng" dirty="0">
                <a:solidFill>
                  <a:srgbClr val="FF0000"/>
                </a:solidFill>
              </a:rPr>
              <a:t>По технологии  росписи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3307127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Основной материал для росписи — краски. При росписи древесины применяют те же краски, что и в живописи: масляные, темперные, гуашевые, акварельные, а так же анилиновые  красители. </a:t>
            </a:r>
          </a:p>
          <a:p>
            <a:r>
              <a:rPr lang="ru-RU" sz="1400" dirty="0">
                <a:solidFill>
                  <a:schemeClr val="tx1"/>
                </a:solidFill>
              </a:rPr>
              <a:t>Основной инструмент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 мастера росписи — кисть.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Чаще всего для росписи используют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 круглые беличьи и колонковые кисти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 разных размеров.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Палитра нужна, чтобы смешивать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 краски, снимать с кисти лишнюю </a:t>
            </a:r>
            <a:r>
              <a:rPr lang="ru-RU" sz="1800" dirty="0"/>
              <a:t>краску.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31063"/>
            <a:ext cx="316835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0" y="4839887"/>
            <a:ext cx="2339305" cy="175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081" y="4907327"/>
            <a:ext cx="2249774" cy="168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imgprevi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gprevi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7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kladraz.ru/images/1(52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664" y="4775655"/>
            <a:ext cx="2885045" cy="19506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09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glitter pattern="hexago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 txBox="1">
            <a:spLocks/>
          </p:cNvSpPr>
          <p:nvPr/>
        </p:nvSpPr>
        <p:spPr>
          <a:xfrm>
            <a:off x="241346" y="807004"/>
            <a:ext cx="8964488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>
                <a:solidFill>
                  <a:schemeClr val="tx1"/>
                </a:solidFill>
              </a:rPr>
              <a:t>Практическая часть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</a:rPr>
              <a:t>Работа на занятии студии «Мастерица»</a:t>
            </a:r>
          </a:p>
        </p:txBody>
      </p:sp>
      <p:pic>
        <p:nvPicPr>
          <p:cNvPr id="4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"/>
            <a:ext cx="1187624" cy="105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3" y="1"/>
            <a:ext cx="1160360" cy="103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48299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576" y="547528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89" y="1900561"/>
            <a:ext cx="5508401" cy="413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812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 txBox="1">
            <a:spLocks/>
          </p:cNvSpPr>
          <p:nvPr/>
        </p:nvSpPr>
        <p:spPr>
          <a:xfrm>
            <a:off x="179512" y="692696"/>
            <a:ext cx="8964488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>
                <a:solidFill>
                  <a:schemeClr val="tx1"/>
                </a:solidFill>
              </a:rPr>
              <a:t>Выводы</a:t>
            </a:r>
          </a:p>
        </p:txBody>
      </p:sp>
      <p:pic>
        <p:nvPicPr>
          <p:cNvPr id="4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588" y="1"/>
            <a:ext cx="1362412" cy="12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33883"/>
            <a:ext cx="1031317" cy="9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057" y="5958287"/>
            <a:ext cx="935182" cy="83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110539"/>
            <a:ext cx="837516" cy="7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9112" y="1270041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Итак, подводя итоги исследования, мы делаем вывод, что национальная роспись изменяет сам образ изделия. Он становится более выразительным на уровне цветовой гаммы, ритмичности линий и пропорциональности. Является неотъемлемой частью самобытности татарского народа. Роспись по дереву издавна привлекало внимание народных мастеров в архитектурном искусстве. К счастью, в республике Татарстан  на сегодня  сохранились и развиваются различные виды росписи по дереву, перекликаясь с народами России, и приобретая, свою национальную особенность в предметах быта. </a:t>
            </a:r>
          </a:p>
        </p:txBody>
      </p:sp>
    </p:spTree>
    <p:extLst>
      <p:ext uri="{BB962C8B-B14F-4D97-AF65-F5344CB8AC3E}">
        <p14:creationId xmlns:p14="http://schemas.microsoft.com/office/powerpoint/2010/main" val="857177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 txBox="1">
            <a:spLocks noGrp="1"/>
          </p:cNvSpPr>
          <p:nvPr>
            <p:ph type="title"/>
          </p:nvPr>
        </p:nvSpPr>
        <p:spPr>
          <a:xfrm>
            <a:off x="179512" y="764704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Список литературы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744" y="0"/>
            <a:ext cx="1260256" cy="112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60" y="1"/>
            <a:ext cx="1260255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64" y="5448299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1338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5271" y="1268760"/>
            <a:ext cx="75241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Альбом "Народные художественные промыслы России" Сост. Антонов В.П. М., 1998. </a:t>
            </a:r>
          </a:p>
          <a:p>
            <a:r>
              <a:rPr lang="ru-RU" dirty="0"/>
              <a:t>2. Алфёров Л.Г. Технологии росписи. Дерево. Металл. Керамика. Ткани. – Ростов-на-Дону: Феникс, 2001.</a:t>
            </a:r>
          </a:p>
          <a:p>
            <a:r>
              <a:rPr lang="ru-RU" dirty="0"/>
              <a:t>3. Воронов В.С. Энциклопедия прикладного творчества. – М., 2000.</a:t>
            </a:r>
          </a:p>
          <a:p>
            <a:r>
              <a:rPr lang="ru-RU" dirty="0"/>
              <a:t>4. Валеев Ф.Х. Древнее искусство Татарстана. – Казань, 2002. – 104 с.</a:t>
            </a:r>
          </a:p>
          <a:p>
            <a:r>
              <a:rPr lang="ru-RU" dirty="0"/>
              <a:t>5.Культура народов Татарстана\авт.-сост. </a:t>
            </a:r>
            <a:r>
              <a:rPr lang="ru-RU" dirty="0" err="1"/>
              <a:t>Л.А.Харисова</a:t>
            </a:r>
            <a:r>
              <a:rPr lang="ru-RU" dirty="0"/>
              <a:t>. – Казань, 2005. – 367с.</a:t>
            </a:r>
          </a:p>
          <a:p>
            <a:r>
              <a:rPr lang="ru-RU" dirty="0"/>
              <a:t>6.Нурзия Сергеева «</a:t>
            </a:r>
            <a:r>
              <a:rPr lang="ru-RU" dirty="0" err="1"/>
              <a:t>Эбиемнен</a:t>
            </a:r>
            <a:r>
              <a:rPr lang="ru-RU" dirty="0"/>
              <a:t> </a:t>
            </a:r>
            <a:r>
              <a:rPr lang="ru-RU" dirty="0" err="1"/>
              <a:t>сандыгы</a:t>
            </a:r>
            <a:r>
              <a:rPr lang="ru-RU" dirty="0"/>
              <a:t>». -  Казань, 1995 </a:t>
            </a:r>
          </a:p>
          <a:p>
            <a:r>
              <a:rPr lang="ru-RU" dirty="0"/>
              <a:t>7.Народный промысел.: — Санкт-Петербург, Государственный Русский музей, </a:t>
            </a:r>
            <a:r>
              <a:rPr lang="ru-RU" dirty="0" err="1"/>
              <a:t>Palace</a:t>
            </a:r>
            <a:r>
              <a:rPr lang="ru-RU" dirty="0"/>
              <a:t> </a:t>
            </a:r>
            <a:r>
              <a:rPr lang="ru-RU" dirty="0" err="1"/>
              <a:t>Editions</a:t>
            </a:r>
            <a:r>
              <a:rPr lang="ru-RU" dirty="0"/>
              <a:t>, 2000 г.- 12 с.</a:t>
            </a:r>
          </a:p>
          <a:p>
            <a:r>
              <a:rPr lang="ru-RU" dirty="0"/>
              <a:t>8.Фуад Валеев.  «Татарский народный орнамент». -  Казань, 2002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9757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4168" y="1412776"/>
            <a:ext cx="820730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   Цель: </a:t>
            </a:r>
            <a:r>
              <a:rPr lang="ru-RU" sz="2000" dirty="0"/>
              <a:t>Анализ состояния и тенденций развития народных художественных промыслов республики Татарстан.</a:t>
            </a:r>
          </a:p>
          <a:p>
            <a:pPr algn="just"/>
            <a:endParaRPr lang="ru-RU" sz="2000" dirty="0"/>
          </a:p>
          <a:p>
            <a:pPr algn="just"/>
            <a:r>
              <a:rPr lang="ru-RU" sz="2800" b="1" dirty="0"/>
              <a:t>   Задачи: </a:t>
            </a:r>
            <a:r>
              <a:rPr lang="ru-RU" sz="2000" dirty="0"/>
              <a:t>1.Воспитывать чувство патриотизма через художественное наследие нашего края;</a:t>
            </a:r>
          </a:p>
          <a:p>
            <a:pPr algn="just"/>
            <a:r>
              <a:rPr lang="ru-RU" sz="2000" dirty="0"/>
              <a:t>2. Прививать  любовь к народным традициям;</a:t>
            </a:r>
          </a:p>
          <a:p>
            <a:pPr algn="just"/>
            <a:r>
              <a:rPr lang="ru-RU" sz="2000" dirty="0"/>
              <a:t>3. Формировать навыки работы по сложившимся традиционным народным методам росписи по дереву.</a:t>
            </a:r>
            <a:endParaRPr lang="ru-RU" sz="2800" b="1" dirty="0"/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</p:txBody>
      </p:sp>
      <p:pic>
        <p:nvPicPr>
          <p:cNvPr id="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"/>
            <a:ext cx="1187624" cy="10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40375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426" y="545623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30063"/>
            <a:ext cx="1071498" cy="95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27895" y="2051354"/>
            <a:ext cx="646770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Методы: </a:t>
            </a:r>
            <a:r>
              <a:rPr lang="ru-RU" sz="2400" b="1" dirty="0"/>
              <a:t>-</a:t>
            </a:r>
            <a:r>
              <a:rPr lang="ru-RU" sz="2400" dirty="0"/>
              <a:t>метод композиционно-художественного анализа применялся при детальном изучении художественной росписи по дереву;</a:t>
            </a:r>
          </a:p>
          <a:p>
            <a:pPr algn="just"/>
            <a:r>
              <a:rPr lang="ru-RU" sz="2400" dirty="0"/>
              <a:t>      </a:t>
            </a:r>
          </a:p>
          <a:p>
            <a:pPr algn="just"/>
            <a:endParaRPr lang="ru-RU" sz="2800" dirty="0"/>
          </a:p>
        </p:txBody>
      </p:sp>
      <p:pic>
        <p:nvPicPr>
          <p:cNvPr id="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"/>
            <a:ext cx="1187624" cy="105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40375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426" y="545623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30063"/>
            <a:ext cx="1071498" cy="95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82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412776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Объект исследования: </a:t>
            </a:r>
            <a:r>
              <a:rPr lang="ru-RU" sz="2400" dirty="0"/>
              <a:t>роспись по дереву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   </a:t>
            </a:r>
            <a:r>
              <a:rPr lang="ru-RU" sz="2400" b="1" dirty="0"/>
              <a:t>Предмет исследования: </a:t>
            </a:r>
            <a:r>
              <a:rPr lang="ru-RU" sz="2400" dirty="0"/>
              <a:t>технология росписи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   </a:t>
            </a:r>
            <a:r>
              <a:rPr lang="ru-RU" sz="2400" b="1" dirty="0"/>
              <a:t>Участники исследования: </a:t>
            </a:r>
            <a:r>
              <a:rPr lang="ru-RU" sz="2400" dirty="0"/>
              <a:t>учащиеся школы</a:t>
            </a:r>
          </a:p>
          <a:p>
            <a:pPr algn="just"/>
            <a:r>
              <a:rPr lang="ru-RU" sz="2400" dirty="0"/>
              <a:t>   </a:t>
            </a:r>
            <a:r>
              <a:rPr lang="ru-RU" sz="2400" b="1" dirty="0"/>
              <a:t>Гипотеза: </a:t>
            </a:r>
            <a:r>
              <a:rPr lang="ru-RU" sz="2400" dirty="0"/>
              <a:t>Побуждение  интереса к народному искусству, и получение навыков  и умений в этой области, возможно, только при тесном знакомстве, и погружении в исторические  корни через самостоятельное  творчество.</a:t>
            </a:r>
          </a:p>
          <a:p>
            <a:pPr algn="just"/>
            <a:endParaRPr lang="ru-RU" sz="2800" b="1" dirty="0"/>
          </a:p>
          <a:p>
            <a:pPr algn="just"/>
            <a:endParaRPr lang="ru-RU" sz="2800" dirty="0"/>
          </a:p>
        </p:txBody>
      </p:sp>
      <p:pic>
        <p:nvPicPr>
          <p:cNvPr id="4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428" y="1"/>
            <a:ext cx="1179572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50080"/>
            <a:ext cx="1123459" cy="100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64" y="5494336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48" y="549433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3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017713"/>
            <a:ext cx="799288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   </a:t>
            </a:r>
          </a:p>
          <a:p>
            <a:pPr algn="just"/>
            <a:r>
              <a:rPr lang="ru-RU" sz="2800" b="1" dirty="0"/>
              <a:t>   Актуальность: </a:t>
            </a:r>
            <a:r>
              <a:rPr lang="ru-RU" dirty="0"/>
              <a:t>Народные художественные промыслы Республики Татарстан - неотъемлемая часть отечественной культуры. В них воплощен многовековой опыт эстетического восприятия мира, обращенный в будущее, сохранены глубокие художественные традиции, отражающие самобытность культуры татарского народа.  Народные художественные промыслы нашей Родины являются одновременно и отраслью художественной промышленности, и областью народного искусства. Сочетание традиций, стилевых особенностей и творческой импровизации, коллективных начал и взглядов отдельной личности, рукотворности изделий и высокого профессионализма - характерные черты творческого труда мастеров и художников промыслов республики Татарстан.</a:t>
            </a:r>
          </a:p>
          <a:p>
            <a:r>
              <a:rPr lang="ru-RU" sz="2800" b="1" dirty="0"/>
              <a:t> </a:t>
            </a:r>
            <a:endParaRPr lang="ru-RU" sz="2800" dirty="0"/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</p:txBody>
      </p:sp>
      <p:pic>
        <p:nvPicPr>
          <p:cNvPr id="4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428" y="1"/>
            <a:ext cx="1179572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" y="50080"/>
            <a:ext cx="1123459" cy="100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64" y="5494336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48" y="5494337"/>
            <a:ext cx="14763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7436" y="836712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Теоретическая часть</a:t>
            </a:r>
            <a:endParaRPr lang="ru-RU" sz="2800" dirty="0"/>
          </a:p>
        </p:txBody>
      </p:sp>
      <p:pic>
        <p:nvPicPr>
          <p:cNvPr id="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350" y="1"/>
            <a:ext cx="1230650" cy="109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7" y="42307"/>
            <a:ext cx="1183246" cy="105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7" y="6085341"/>
            <a:ext cx="814163" cy="72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964537"/>
            <a:ext cx="949524" cy="84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350109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История возникновения росписи по дереву</a:t>
            </a:r>
            <a:endParaRPr lang="ru-RU" dirty="0"/>
          </a:p>
          <a:p>
            <a:r>
              <a:rPr lang="ru-RU" dirty="0"/>
              <a:t>	Одним из самых древних видов народных промыслов, которые на протяжении нескольких столетий являлись неотъемлемой частью повседневной жизни и самобытной культуры народа, является художественная роспись. Археологи утверждают, что зодчество казанских татар восходит к городским постройкам и усадьбам древних булгар. Одно из достоинств этого зодчества — искусство орнаментации в технике резьбы по дереву. Образцы такой орнаментации поры древней </a:t>
            </a:r>
            <a:r>
              <a:rPr lang="ru-RU" dirty="0" err="1"/>
              <a:t>Булгарии</a:t>
            </a:r>
            <a:r>
              <a:rPr lang="ru-RU" dirty="0"/>
              <a:t> до нашего времени не дошли. Однако о высоком мастерстве её резчиков свидетельствует найденная в селе Билярск на месте булгарского города </a:t>
            </a:r>
            <a:r>
              <a:rPr lang="ru-RU" dirty="0" err="1"/>
              <a:t>Биляра</a:t>
            </a:r>
            <a:r>
              <a:rPr lang="ru-RU" dirty="0"/>
              <a:t> дубовая облицовочная накладка от деревянного надгробия XII века (она хранится в Национальном музее Республики Татарстан). Лицевая сторона накладки украшена по бордюру резным орнаментом растительного характера, свидетельствующим об опыте и высоком художественном уровне обработки дерева.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69215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b="1" u="sng" dirty="0">
                <a:solidFill>
                  <a:srgbClr val="0000FF"/>
                </a:solidFill>
              </a:rPr>
              <a:t> Геометрия татарских узоров в народном </a:t>
            </a:r>
            <a:br>
              <a:rPr lang="ru-RU" altLang="ru-RU" sz="2400" b="1" u="sng" dirty="0">
                <a:solidFill>
                  <a:srgbClr val="0000FF"/>
                </a:solidFill>
              </a:rPr>
            </a:br>
            <a:r>
              <a:rPr lang="ru-RU" altLang="ru-RU" sz="2400" b="1" u="sng" dirty="0">
                <a:solidFill>
                  <a:srgbClr val="0000FF"/>
                </a:solidFill>
              </a:rPr>
              <a:t>зодчестве.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765175"/>
            <a:ext cx="4038600" cy="1079500"/>
          </a:xfrm>
        </p:spPr>
        <p:txBody>
          <a:bodyPr/>
          <a:lstStyle/>
          <a:p>
            <a:endParaRPr lang="ru-RU" altLang="ru-RU" sz="1200" b="1" dirty="0">
              <a:solidFill>
                <a:srgbClr val="0000FF"/>
              </a:solidFill>
            </a:endParaRPr>
          </a:p>
        </p:txBody>
      </p:sp>
      <p:pic>
        <p:nvPicPr>
          <p:cNvPr id="17413" name="il_fi" descr="http://i439.photobucket.com/albums/qq112/chur72/2-1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692696"/>
            <a:ext cx="4176464" cy="278700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4" name="i-main-pic" descr="Картинка 2 из 4806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620531"/>
            <a:ext cx="4609008" cy="290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http://t1.gstatic.com/images?q=tbn:ANd9GcT3e4gDd6cElis78QEiSF0bcmasJ3c7DshOg6xwpKd0URcTVqYIBA">
            <a:hlinkClick r:id="rId6"/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2160" y="3620531"/>
            <a:ext cx="2232248" cy="294922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4716016" y="1052736"/>
            <a:ext cx="4038600" cy="21859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</a:rPr>
              <a:t>Проживая в районах, богатых сосновыми и лиственными лесами, на берегах полноводных рек Волги и Камы, татарский народ и его предки издавна занимались художественной обработкой древесины</a:t>
            </a:r>
            <a:r>
              <a:rPr lang="ru-RU" altLang="ru-RU" b="1" dirty="0">
                <a:solidFill>
                  <a:srgbClr val="0000FF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8" name="Picture 5" descr="imgprevie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764" y="42307"/>
            <a:ext cx="1183246" cy="105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312172"/>
      </p:ext>
    </p:extLst>
  </p:cSld>
  <p:clrMapOvr>
    <a:masterClrMapping/>
  </p:clrMapOvr>
  <p:transition advTm="2914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9018" y="476250"/>
            <a:ext cx="6977781" cy="649288"/>
          </a:xfrm>
        </p:spPr>
        <p:txBody>
          <a:bodyPr/>
          <a:lstStyle/>
          <a:p>
            <a:r>
              <a:rPr lang="ru-RU" altLang="ru-RU" sz="2800" b="1" u="sng" dirty="0">
                <a:solidFill>
                  <a:srgbClr val="0000FF"/>
                </a:solidFill>
              </a:rPr>
              <a:t> Усадьба древних булгар</a:t>
            </a:r>
          </a:p>
        </p:txBody>
      </p:sp>
      <p:pic>
        <p:nvPicPr>
          <p:cNvPr id="25604" name="Picture 4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47813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54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1547813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imgpre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310188"/>
            <a:ext cx="154781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019" y="1124744"/>
            <a:ext cx="4045321" cy="269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827" y="3973550"/>
            <a:ext cx="3709445" cy="278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604430"/>
      </p:ext>
    </p:extLst>
  </p:cSld>
  <p:clrMapOvr>
    <a:masterClrMapping/>
  </p:clrMapOvr>
  <p:transition advTm="30966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188913"/>
            <a:ext cx="8229600" cy="360362"/>
          </a:xfrm>
        </p:spPr>
        <p:txBody>
          <a:bodyPr>
            <a:noAutofit/>
          </a:bodyPr>
          <a:lstStyle/>
          <a:p>
            <a:r>
              <a:rPr lang="ru-RU" altLang="ru-RU" sz="3200" b="1" u="sng" dirty="0">
                <a:solidFill>
                  <a:srgbClr val="0000FF"/>
                </a:solidFill>
              </a:rPr>
              <a:t>          Архитектура жилища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5219700" y="908720"/>
            <a:ext cx="3924300" cy="312261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          Резные узоры в украшении татарского жилища отличаются разнообразием и традиционным кругом мотивов. В виде солнечных «сияний» они представлены  на плоскости фронтонов. Стилизованные изображения одно- и двуглавых птиц с распростертыми крыльями можно видеть в </a:t>
            </a:r>
            <a:r>
              <a:rPr lang="ru-RU" altLang="ru-RU" sz="1200" b="1" dirty="0" err="1">
                <a:solidFill>
                  <a:srgbClr val="FF0000"/>
                </a:solidFill>
              </a:rPr>
              <a:t>декорировке</a:t>
            </a:r>
            <a:r>
              <a:rPr lang="ru-RU" altLang="ru-RU" sz="1200" b="1" dirty="0">
                <a:solidFill>
                  <a:srgbClr val="FF0000"/>
                </a:solidFill>
              </a:rPr>
              <a:t> наличников, солярные знаки и геометрические мотивы – на полотнищах и столбах ворот, завершениях оград. Зооморфные мотивы в резном декоре являются отражением народной мифологии, геометрические и цветочно-растительные – связаны с древней символикой, наиболее популярный из них – мотив ромба символизировал четыре стихии, четыре времени года, четыре стороны цвета, а изображение тюльпана олицетворяла солнце (огонь) и жизнь на земле 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quarter" idx="4"/>
          </p:nvPr>
        </p:nvSpPr>
        <p:spPr>
          <a:xfrm>
            <a:off x="5435600" y="4652963"/>
            <a:ext cx="3708400" cy="182721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1200" b="1" dirty="0">
                <a:solidFill>
                  <a:srgbClr val="0000FF"/>
                </a:solidFill>
              </a:rPr>
              <a:t>            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395536" y="836712"/>
            <a:ext cx="3100922" cy="3848000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</a:pPr>
            <a:r>
              <a:rPr lang="ru-RU" altLang="ru-RU" sz="2400" dirty="0"/>
              <a:t>    </a:t>
            </a:r>
            <a:r>
              <a:rPr lang="ru-RU" altLang="ru-RU" sz="1200" b="1" dirty="0">
                <a:solidFill>
                  <a:srgbClr val="0000FF"/>
                </a:solidFill>
              </a:rPr>
              <a:t>Архитектура жилища во многом опередила специфику художественного строя искусства резьбы по дереву. Мастера варьировали древнейшую технику </a:t>
            </a:r>
            <a:r>
              <a:rPr lang="ru-RU" altLang="ru-RU" sz="1200" b="1" u="sng" dirty="0" err="1">
                <a:solidFill>
                  <a:srgbClr val="0000FF"/>
                </a:solidFill>
              </a:rPr>
              <a:t>трехгранновыемчатой</a:t>
            </a:r>
            <a:r>
              <a:rPr lang="ru-RU" altLang="ru-RU" sz="1200" b="1" dirty="0">
                <a:solidFill>
                  <a:srgbClr val="0000FF"/>
                </a:solidFill>
              </a:rPr>
              <a:t> резьбы с наиболее распространенной у казанских татар техникой накладной </a:t>
            </a:r>
            <a:r>
              <a:rPr lang="ru-RU" altLang="ru-RU" sz="1200" b="1" u="sng" dirty="0">
                <a:solidFill>
                  <a:srgbClr val="0000FF"/>
                </a:solidFill>
              </a:rPr>
              <a:t>контурной</a:t>
            </a:r>
            <a:r>
              <a:rPr lang="ru-RU" altLang="ru-RU" sz="1200" b="1" dirty="0">
                <a:solidFill>
                  <a:srgbClr val="0000FF"/>
                </a:solidFill>
              </a:rPr>
              <a:t> и </a:t>
            </a:r>
            <a:r>
              <a:rPr lang="ru-RU" altLang="ru-RU" sz="1200" b="1" u="sng" dirty="0">
                <a:solidFill>
                  <a:srgbClr val="0000FF"/>
                </a:solidFill>
              </a:rPr>
              <a:t>глухой</a:t>
            </a:r>
            <a:r>
              <a:rPr lang="ru-RU" altLang="ru-RU" sz="1200" b="1" dirty="0">
                <a:solidFill>
                  <a:srgbClr val="0000FF"/>
                </a:solidFill>
              </a:rPr>
              <a:t> резьбы и с появившейся в конце 19-го века </a:t>
            </a:r>
            <a:r>
              <a:rPr lang="ru-RU" altLang="ru-RU" sz="1200" b="1" u="sng" dirty="0" err="1">
                <a:solidFill>
                  <a:srgbClr val="0000FF"/>
                </a:solidFill>
              </a:rPr>
              <a:t>пропильной</a:t>
            </a:r>
            <a:r>
              <a:rPr lang="ru-RU" altLang="ru-RU" sz="1200" b="1" dirty="0">
                <a:solidFill>
                  <a:srgbClr val="0000FF"/>
                </a:solidFill>
              </a:rPr>
              <a:t> резьбой. Узоры, выполненные с </a:t>
            </a:r>
            <a:r>
              <a:rPr lang="ru-RU" altLang="ru-RU" sz="1200" b="1" dirty="0" err="1">
                <a:solidFill>
                  <a:srgbClr val="0000FF"/>
                </a:solidFill>
              </a:rPr>
              <a:t>пропильной</a:t>
            </a:r>
            <a:r>
              <a:rPr lang="ru-RU" altLang="ru-RU" sz="1200" b="1" dirty="0">
                <a:solidFill>
                  <a:srgbClr val="0000FF"/>
                </a:solidFill>
              </a:rPr>
              <a:t> резьбой, появляются на всех архитектурных элементах и деталях жилища, что знаменует переход от умеренной </a:t>
            </a:r>
            <a:r>
              <a:rPr lang="ru-RU" altLang="ru-RU" sz="1200" b="1" dirty="0" err="1">
                <a:solidFill>
                  <a:srgbClr val="0000FF"/>
                </a:solidFill>
              </a:rPr>
              <a:t>декорировки</a:t>
            </a:r>
            <a:r>
              <a:rPr lang="ru-RU" altLang="ru-RU" sz="1200" b="1" dirty="0">
                <a:solidFill>
                  <a:srgbClr val="0000FF"/>
                </a:solidFill>
              </a:rPr>
              <a:t> крупномасштабными накладными деталями к более измельченной ажурной и вычурной резьбе, получившей, однако, меньшее распространение у татар, чем у соседних народов.</a:t>
            </a:r>
          </a:p>
        </p:txBody>
      </p:sp>
      <p:pic>
        <p:nvPicPr>
          <p:cNvPr id="21510" name="Picture 6" descr="http://t1.gstatic.com/images?q=tbn:ANd9GcSX1DxnvOLSIGFKjAzbqP1nEJpKcHfxLJEVGHXDns85AY-dXWn-xg">
            <a:hlinkClick r:id="rId3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lum bright="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7454" y="692696"/>
            <a:ext cx="1973908" cy="175345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1" name="Picture 7" descr="http://t0.gstatic.com/images?q=tbn:ANd9GcRCVNZpk9NgH1jQ_FUEKwtisb-em9wH_ISn4KvbKdM35US2ujJ4EA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33699"/>
            <a:ext cx="3136244" cy="195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http://chur.gorod.tomsk.ru/uploads/23878/1268886954/P1210254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434" y="2560637"/>
            <a:ext cx="1797949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http://kazadmin.narod.ru/kultura/vorot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531" y="3919315"/>
            <a:ext cx="3754869" cy="292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imgprevie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7" y="42307"/>
            <a:ext cx="970800" cy="86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imgprevie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2307"/>
            <a:ext cx="853860" cy="76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4186383"/>
      </p:ext>
    </p:extLst>
  </p:cSld>
  <p:clrMapOvr>
    <a:masterClrMapping/>
  </p:clrMapOvr>
  <p:transition advTm="27284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3.8|1.6|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4|0.5|8.6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1265</TotalTime>
  <Words>1061</Words>
  <PresentationFormat>Экран (4:3)</PresentationFormat>
  <Paragraphs>65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Геометрия татарских узоров в народном  зодчестве.</vt:lpstr>
      <vt:lpstr> Усадьба древних булгар</vt:lpstr>
      <vt:lpstr>          Архитектура жилища</vt:lpstr>
      <vt:lpstr>Фуад Валеев </vt:lpstr>
      <vt:lpstr>Татарская орнаментация  резьбы  и росписи по дереву </vt:lpstr>
      <vt:lpstr>Татарская орнаментация  резьбы  и росписи по дереву </vt:lpstr>
      <vt:lpstr>Татарская орнаментация  резьбы  и росписи по дереву </vt:lpstr>
      <vt:lpstr>Татарская орнаментация  резьбы  и росписи по дереву </vt:lpstr>
      <vt:lpstr>Практическая часть   По технологии  росписи </vt:lpstr>
      <vt:lpstr>Презентация PowerPoint</vt:lpstr>
      <vt:lpstr>Презентация PowerPoint</vt:lpstr>
      <vt:lpstr>Список литературы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2014-11-16T14:27:12Z</dcterms:created>
  <dcterms:modified xsi:type="dcterms:W3CDTF">2024-04-29T17:48:28Z</dcterms:modified>
</cp:coreProperties>
</file>